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5" r:id="rId2"/>
    <p:sldId id="256" r:id="rId3"/>
    <p:sldId id="257" r:id="rId4"/>
    <p:sldId id="258" r:id="rId5"/>
    <p:sldId id="259" r:id="rId6"/>
    <p:sldId id="260" r:id="rId7"/>
    <p:sldId id="261" r:id="rId8"/>
    <p:sldId id="262" r:id="rId9"/>
    <p:sldId id="263" r:id="rId10"/>
    <p:sldId id="264"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9" d="100"/>
          <a:sy n="59"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47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8E292D-89D7-44FB-846E-2011D30805BF}"/>
              </a:ext>
            </a:extLst>
          </p:cNvPr>
          <p:cNvPicPr>
            <a:picLocks noChangeAspect="1"/>
          </p:cNvPicPr>
          <p:nvPr/>
        </p:nvPicPr>
        <p:blipFill>
          <a:blip r:embed="rId2"/>
          <a:stretch>
            <a:fillRect/>
          </a:stretch>
        </p:blipFill>
        <p:spPr>
          <a:xfrm>
            <a:off x="5607425" y="6362700"/>
            <a:ext cx="7207622" cy="1274185"/>
          </a:xfrm>
          <a:prstGeom prst="rect">
            <a:avLst/>
          </a:prstGeom>
        </p:spPr>
      </p:pic>
      <p:pic>
        <p:nvPicPr>
          <p:cNvPr id="5" name="Image 0" descr="preencoded.png">
            <a:extLst>
              <a:ext uri="{FF2B5EF4-FFF2-40B4-BE49-F238E27FC236}">
                <a16:creationId xmlns:a16="http://schemas.microsoft.com/office/drawing/2014/main" id="{221BE911-3808-4386-BC07-1404B9A82AA6}"/>
              </a:ext>
            </a:extLst>
          </p:cNvPr>
          <p:cNvPicPr>
            <a:picLocks noChangeAspect="1"/>
          </p:cNvPicPr>
          <p:nvPr/>
        </p:nvPicPr>
        <p:blipFill>
          <a:blip r:embed="rId3"/>
          <a:stretch>
            <a:fillRect/>
          </a:stretch>
        </p:blipFill>
        <p:spPr>
          <a:xfrm>
            <a:off x="0" y="0"/>
            <a:ext cx="14630400" cy="8238744"/>
          </a:xfrm>
          <a:prstGeom prst="rect">
            <a:avLst/>
          </a:prstGeom>
        </p:spPr>
      </p:pic>
      <p:pic>
        <p:nvPicPr>
          <p:cNvPr id="6" name="Picture 5">
            <a:extLst>
              <a:ext uri="{FF2B5EF4-FFF2-40B4-BE49-F238E27FC236}">
                <a16:creationId xmlns:a16="http://schemas.microsoft.com/office/drawing/2014/main" id="{0C7E6462-F55F-4D13-9A7D-68B166DF4368}"/>
              </a:ext>
            </a:extLst>
          </p:cNvPr>
          <p:cNvPicPr>
            <a:picLocks noChangeAspect="1"/>
          </p:cNvPicPr>
          <p:nvPr/>
        </p:nvPicPr>
        <p:blipFill>
          <a:blip r:embed="rId2"/>
          <a:stretch>
            <a:fillRect/>
          </a:stretch>
        </p:blipFill>
        <p:spPr>
          <a:xfrm>
            <a:off x="1124591" y="331457"/>
            <a:ext cx="12381217" cy="2052514"/>
          </a:xfrm>
          <a:prstGeom prst="rect">
            <a:avLst/>
          </a:prstGeom>
          <a:solidFill>
            <a:schemeClr val="bg1"/>
          </a:solidFill>
        </p:spPr>
      </p:pic>
      <p:sp>
        <p:nvSpPr>
          <p:cNvPr id="7" name="TextBox 6">
            <a:extLst>
              <a:ext uri="{FF2B5EF4-FFF2-40B4-BE49-F238E27FC236}">
                <a16:creationId xmlns:a16="http://schemas.microsoft.com/office/drawing/2014/main" id="{34164A30-21F4-4031-B24D-CDD770EC1462}"/>
              </a:ext>
            </a:extLst>
          </p:cNvPr>
          <p:cNvSpPr txBox="1"/>
          <p:nvPr/>
        </p:nvSpPr>
        <p:spPr>
          <a:xfrm>
            <a:off x="6433456" y="4337681"/>
            <a:ext cx="7072351" cy="3560462"/>
          </a:xfrm>
          <a:prstGeom prst="rect">
            <a:avLst/>
          </a:prstGeom>
          <a:noFill/>
        </p:spPr>
        <p:txBody>
          <a:bodyPr wrap="square" rtlCol="0">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sz="3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Presented by :</a:t>
            </a:r>
          </a:p>
          <a:p>
            <a:pPr>
              <a:lnSpc>
                <a:spcPct val="107000"/>
              </a:lnSpc>
              <a:spcAft>
                <a:spcPts val="800"/>
              </a:spcAft>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Vijayalakshmi.M</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(Team Leader)</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Thenmozhi.E</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Subalakshmi.A</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Kishore.A</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Yuvaraj.R</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03F0FA2-AB53-4FA4-8E12-69343B49CA93}"/>
              </a:ext>
            </a:extLst>
          </p:cNvPr>
          <p:cNvSpPr txBox="1"/>
          <p:nvPr/>
        </p:nvSpPr>
        <p:spPr>
          <a:xfrm>
            <a:off x="2741760" y="2917960"/>
            <a:ext cx="9520997" cy="1015663"/>
          </a:xfrm>
          <a:prstGeom prst="rect">
            <a:avLst/>
          </a:prstGeom>
          <a:noFill/>
        </p:spPr>
        <p:txBody>
          <a:bodyPr wrap="square" rtlCol="0">
            <a:spAutoFit/>
          </a:bodyPr>
          <a:lstStyle/>
          <a:p>
            <a:r>
              <a:rPr lang="en-US" sz="6000" b="1" dirty="0">
                <a:solidFill>
                  <a:srgbClr val="FFFFFF"/>
                </a:solidFill>
                <a:latin typeface="Cambria Math" panose="02040503050406030204" pitchFamily="18" charset="0"/>
                <a:ea typeface="Cambria Math" panose="02040503050406030204" pitchFamily="18" charset="0"/>
                <a:cs typeface="思源宋体-思源宋体-SemiBold" pitchFamily="34" charset="-120"/>
              </a:rPr>
              <a:t>Campus Navigation App</a:t>
            </a:r>
            <a:endParaRPr lang="en-IN" sz="6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565559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sp>
        <p:nvSpPr>
          <p:cNvPr id="6" name="Text 0"/>
          <p:cNvSpPr/>
          <p:nvPr/>
        </p:nvSpPr>
        <p:spPr>
          <a:xfrm>
            <a:off x="795528" y="1143000"/>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FFFFFF"/>
                </a:solidFill>
                <a:latin typeface="思源宋体-思源宋体-SemiBold" pitchFamily="34" charset="0"/>
                <a:ea typeface="思源宋体-思源宋体-SemiBold" pitchFamily="34" charset="-122"/>
                <a:cs typeface="思源宋体-思源宋体-SemiBold" pitchFamily="34" charset="-120"/>
              </a:rPr>
              <a:t>Q&amp;A Session</a:t>
            </a:r>
            <a:endParaRPr lang="en-US" sz="3570" dirty="0"/>
          </a:p>
        </p:txBody>
      </p:sp>
      <p:sp>
        <p:nvSpPr>
          <p:cNvPr id="7" name="Text 1"/>
          <p:cNvSpPr/>
          <p:nvPr/>
        </p:nvSpPr>
        <p:spPr>
          <a:xfrm>
            <a:off x="914400" y="3374136"/>
            <a:ext cx="3054096" cy="713232"/>
          </a:xfrm>
          <a:prstGeom prst="rect">
            <a:avLst/>
          </a:prstGeom>
          <a:noFill/>
          <a:ln/>
        </p:spPr>
        <p:txBody>
          <a:bodyPr wrap="square" lIns="0" tIns="0" rIns="0" bIns="0" rtlCol="0" anchor="ctr"/>
          <a:lstStyle/>
          <a:p>
            <a:pPr marL="0" indent="0" algn="r">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Feedback and Suggestions</a:t>
            </a:r>
            <a:endParaRPr lang="en-US" sz="2230" dirty="0"/>
          </a:p>
        </p:txBody>
      </p:sp>
      <p:sp>
        <p:nvSpPr>
          <p:cNvPr id="8" name="Text 2"/>
          <p:cNvSpPr/>
          <p:nvPr/>
        </p:nvSpPr>
        <p:spPr>
          <a:xfrm>
            <a:off x="914400" y="4334256"/>
            <a:ext cx="3054096" cy="1362456"/>
          </a:xfrm>
          <a:prstGeom prst="rect">
            <a:avLst/>
          </a:prstGeom>
          <a:noFill/>
          <a:ln/>
        </p:spPr>
        <p:txBody>
          <a:bodyPr wrap="square" lIns="0" tIns="0" rIns="0" bIns="0" rtlCol="0" anchor="ctr"/>
          <a:lstStyle/>
          <a:p>
            <a:pPr marL="0" indent="0" algn="r">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Open the floor for any questions about the app concept, features, or implementation strategies.</a:t>
            </a:r>
            <a:endParaRPr lang="en-US" sz="1780" dirty="0"/>
          </a:p>
        </p:txBody>
      </p:sp>
      <p:sp>
        <p:nvSpPr>
          <p:cNvPr id="9" name="Text 3"/>
          <p:cNvSpPr/>
          <p:nvPr/>
        </p:nvSpPr>
        <p:spPr>
          <a:xfrm>
            <a:off x="5440680" y="4334256"/>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050505"/>
                </a:solidFill>
                <a:latin typeface="思源宋体-思源宋体-Regular" pitchFamily="34" charset="0"/>
                <a:ea typeface="思源宋体-思源宋体-Regular" pitchFamily="34" charset="-122"/>
                <a:cs typeface="思源宋体-思源宋体-Regular" pitchFamily="34" charset="-120"/>
              </a:rPr>
              <a:t>1</a:t>
            </a:r>
            <a:endParaRPr lang="en-US" sz="2230" dirty="0"/>
          </a:p>
        </p:txBody>
      </p:sp>
      <p:sp>
        <p:nvSpPr>
          <p:cNvPr id="10" name="Text 4"/>
          <p:cNvSpPr/>
          <p:nvPr/>
        </p:nvSpPr>
        <p:spPr>
          <a:xfrm>
            <a:off x="8138160" y="2770632"/>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050505"/>
                </a:solidFill>
                <a:latin typeface="思源宋体-思源宋体-Regular" pitchFamily="34" charset="0"/>
                <a:ea typeface="思源宋体-思源宋体-Regular" pitchFamily="34" charset="-122"/>
                <a:cs typeface="思源宋体-思源宋体-Regular" pitchFamily="34" charset="-120"/>
              </a:rPr>
              <a:t>2</a:t>
            </a:r>
            <a:endParaRPr lang="en-US" sz="2230" dirty="0"/>
          </a:p>
        </p:txBody>
      </p:sp>
      <p:sp>
        <p:nvSpPr>
          <p:cNvPr id="11" name="Text 5"/>
          <p:cNvSpPr/>
          <p:nvPr/>
        </p:nvSpPr>
        <p:spPr>
          <a:xfrm>
            <a:off x="8138160" y="5888736"/>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050505"/>
                </a:solidFill>
                <a:latin typeface="思源宋体-思源宋体-Regular" pitchFamily="34" charset="0"/>
                <a:ea typeface="思源宋体-思源宋体-Regular" pitchFamily="34" charset="-122"/>
                <a:cs typeface="思源宋体-思源宋体-Regular" pitchFamily="34" charset="-120"/>
              </a:rPr>
              <a:t>3</a:t>
            </a:r>
            <a:endParaRPr lang="en-US" sz="2230" dirty="0"/>
          </a:p>
        </p:txBody>
      </p:sp>
      <p:sp>
        <p:nvSpPr>
          <p:cNvPr id="12" name="Text 6"/>
          <p:cNvSpPr/>
          <p:nvPr/>
        </p:nvSpPr>
        <p:spPr>
          <a:xfrm>
            <a:off x="10222992" y="2258568"/>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Student Involvement</a:t>
            </a:r>
            <a:endParaRPr lang="en-US" sz="2230" dirty="0"/>
          </a:p>
        </p:txBody>
      </p:sp>
      <p:sp>
        <p:nvSpPr>
          <p:cNvPr id="13" name="Text 7"/>
          <p:cNvSpPr/>
          <p:nvPr/>
        </p:nvSpPr>
        <p:spPr>
          <a:xfrm>
            <a:off x="10222992" y="2871216"/>
            <a:ext cx="3502152" cy="1024128"/>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Invite students to express their thoughts on beneficial features and unique functionalities.</a:t>
            </a:r>
            <a:endParaRPr lang="en-US" sz="1780" dirty="0"/>
          </a:p>
        </p:txBody>
      </p:sp>
      <p:sp>
        <p:nvSpPr>
          <p:cNvPr id="14" name="Text 8"/>
          <p:cNvSpPr/>
          <p:nvPr/>
        </p:nvSpPr>
        <p:spPr>
          <a:xfrm>
            <a:off x="10222992" y="4828032"/>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Action Items</a:t>
            </a:r>
            <a:endParaRPr lang="en-US" sz="2230" dirty="0"/>
          </a:p>
        </p:txBody>
      </p:sp>
      <p:sp>
        <p:nvSpPr>
          <p:cNvPr id="15" name="Text 9"/>
          <p:cNvSpPr/>
          <p:nvPr/>
        </p:nvSpPr>
        <p:spPr>
          <a:xfrm>
            <a:off x="10222992" y="5440680"/>
            <a:ext cx="3502152" cy="1362456"/>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Discuss immediate next steps like forming a team, creating a timeline, or scheduling meetings.</a:t>
            </a:r>
            <a:endParaRPr lang="en-US" sz="17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sp>
        <p:nvSpPr>
          <p:cNvPr id="4" name="Text 0"/>
          <p:cNvSpPr/>
          <p:nvPr/>
        </p:nvSpPr>
        <p:spPr>
          <a:xfrm>
            <a:off x="795528" y="3465576"/>
            <a:ext cx="13048488" cy="1865376"/>
          </a:xfrm>
          <a:prstGeom prst="rect">
            <a:avLst/>
          </a:prstGeom>
          <a:noFill/>
          <a:ln/>
        </p:spPr>
        <p:txBody>
          <a:bodyPr wrap="square" lIns="0" tIns="0" rIns="0" bIns="0" rtlCol="0" anchor="ctr"/>
          <a:lstStyle/>
          <a:p>
            <a:pPr marL="0" indent="0" algn="l">
              <a:lnSpc>
                <a:spcPts val="7310"/>
              </a:lnSpc>
              <a:buNone/>
            </a:pPr>
            <a:r>
              <a:rPr lang="en-US" sz="5850" dirty="0">
                <a:solidFill>
                  <a:srgbClr val="FFFFFF"/>
                </a:solidFill>
                <a:latin typeface="思源宋体-思源宋体-SemiBold" pitchFamily="34" charset="0"/>
                <a:ea typeface="思源宋体-思源宋体-SemiBold" pitchFamily="34" charset="-122"/>
                <a:cs typeface="思源宋体-思源宋体-SemiBold" pitchFamily="34" charset="-120"/>
              </a:rPr>
              <a:t>Enhancing University Experience</a:t>
            </a:r>
            <a:endParaRPr lang="en-US" sz="5850" dirty="0"/>
          </a:p>
        </p:txBody>
      </p:sp>
      <p:sp>
        <p:nvSpPr>
          <p:cNvPr id="5" name="Text 1"/>
          <p:cNvSpPr/>
          <p:nvPr/>
        </p:nvSpPr>
        <p:spPr>
          <a:xfrm>
            <a:off x="795528" y="5568696"/>
            <a:ext cx="13048488" cy="1298448"/>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Navigating large university campuses can be a daunting task for students, especially those who are new. With limited physical signboards and insufficient information provided by existing navigation apps, finding classes and facilities becomes challenging. A dedicated mobile app that offers indoor navigation and real-time guidance can significantly improve the campus experience, helping students feel more connected and informed.</a:t>
            </a:r>
            <a:endParaRPr lang="en-US" sz="169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86384" y="4041648"/>
            <a:ext cx="4242816" cy="3273552"/>
          </a:xfrm>
          <a:prstGeom prst="rect">
            <a:avLst/>
          </a:prstGeom>
        </p:spPr>
      </p:pic>
      <p:pic>
        <p:nvPicPr>
          <p:cNvPr id="5" name="Image 3" descr="preencoded.png"/>
          <p:cNvPicPr>
            <a:picLocks noChangeAspect="1"/>
          </p:cNvPicPr>
          <p:nvPr/>
        </p:nvPicPr>
        <p:blipFill>
          <a:blip r:embed="rId5"/>
          <a:stretch>
            <a:fillRect/>
          </a:stretch>
        </p:blipFill>
        <p:spPr>
          <a:xfrm>
            <a:off x="5202936" y="4041648"/>
            <a:ext cx="4242816" cy="3273552"/>
          </a:xfrm>
          <a:prstGeom prst="rect">
            <a:avLst/>
          </a:prstGeom>
        </p:spPr>
      </p:pic>
      <p:pic>
        <p:nvPicPr>
          <p:cNvPr id="6" name="Image 4" descr="preencoded.png"/>
          <p:cNvPicPr>
            <a:picLocks noChangeAspect="1"/>
          </p:cNvPicPr>
          <p:nvPr/>
        </p:nvPicPr>
        <p:blipFill>
          <a:blip r:embed="rId6"/>
          <a:stretch>
            <a:fillRect/>
          </a:stretch>
        </p:blipFill>
        <p:spPr>
          <a:xfrm>
            <a:off x="9619488" y="4041648"/>
            <a:ext cx="4242816" cy="3273552"/>
          </a:xfrm>
          <a:prstGeom prst="rect">
            <a:avLst/>
          </a:prstGeom>
        </p:spPr>
      </p:pic>
      <p:pic>
        <p:nvPicPr>
          <p:cNvPr id="7" name="Image 5" descr="preencoded.png"/>
          <p:cNvPicPr>
            <a:picLocks noChangeAspect="1"/>
          </p:cNvPicPr>
          <p:nvPr/>
        </p:nvPicPr>
        <p:blipFill>
          <a:blip r:embed="rId7"/>
          <a:stretch>
            <a:fillRect/>
          </a:stretch>
        </p:blipFill>
        <p:spPr>
          <a:xfrm>
            <a:off x="813816" y="4690872"/>
            <a:ext cx="4178808" cy="2596896"/>
          </a:xfrm>
          <a:prstGeom prst="rect">
            <a:avLst/>
          </a:prstGeom>
        </p:spPr>
      </p:pic>
      <p:pic>
        <p:nvPicPr>
          <p:cNvPr id="8" name="Image 6" descr="preencoded.png"/>
          <p:cNvPicPr>
            <a:picLocks noChangeAspect="1"/>
          </p:cNvPicPr>
          <p:nvPr/>
        </p:nvPicPr>
        <p:blipFill>
          <a:blip r:embed="rId7"/>
          <a:stretch>
            <a:fillRect/>
          </a:stretch>
        </p:blipFill>
        <p:spPr>
          <a:xfrm>
            <a:off x="5230368" y="4690872"/>
            <a:ext cx="4178808" cy="2596896"/>
          </a:xfrm>
          <a:prstGeom prst="rect">
            <a:avLst/>
          </a:prstGeom>
        </p:spPr>
      </p:pic>
      <p:pic>
        <p:nvPicPr>
          <p:cNvPr id="9" name="Image 7" descr="preencoded.png"/>
          <p:cNvPicPr>
            <a:picLocks noChangeAspect="1"/>
          </p:cNvPicPr>
          <p:nvPr/>
        </p:nvPicPr>
        <p:blipFill>
          <a:blip r:embed="rId7"/>
          <a:stretch>
            <a:fillRect/>
          </a:stretch>
        </p:blipFill>
        <p:spPr>
          <a:xfrm>
            <a:off x="9656064" y="4690872"/>
            <a:ext cx="4178808" cy="2596896"/>
          </a:xfrm>
          <a:prstGeom prst="rect">
            <a:avLst/>
          </a:prstGeom>
        </p:spPr>
      </p:pic>
      <p:pic>
        <p:nvPicPr>
          <p:cNvPr id="10" name="Image 8" descr="preencoded.png"/>
          <p:cNvPicPr>
            <a:picLocks noChangeAspect="1"/>
          </p:cNvPicPr>
          <p:nvPr/>
        </p:nvPicPr>
        <p:blipFill>
          <a:blip r:embed="rId8"/>
          <a:stretch>
            <a:fillRect/>
          </a:stretch>
        </p:blipFill>
        <p:spPr>
          <a:xfrm>
            <a:off x="795528" y="4041648"/>
            <a:ext cx="4206240" cy="649224"/>
          </a:xfrm>
          <a:prstGeom prst="rect">
            <a:avLst/>
          </a:prstGeom>
        </p:spPr>
      </p:pic>
      <p:pic>
        <p:nvPicPr>
          <p:cNvPr id="11" name="Image 9" descr="preencoded.png"/>
          <p:cNvPicPr>
            <a:picLocks noChangeAspect="1"/>
          </p:cNvPicPr>
          <p:nvPr/>
        </p:nvPicPr>
        <p:blipFill>
          <a:blip r:embed="rId8"/>
          <a:stretch>
            <a:fillRect/>
          </a:stretch>
        </p:blipFill>
        <p:spPr>
          <a:xfrm>
            <a:off x="5221224" y="4041648"/>
            <a:ext cx="4206240" cy="649224"/>
          </a:xfrm>
          <a:prstGeom prst="rect">
            <a:avLst/>
          </a:prstGeom>
        </p:spPr>
      </p:pic>
      <p:pic>
        <p:nvPicPr>
          <p:cNvPr id="12" name="Image 10" descr="preencoded.png"/>
          <p:cNvPicPr>
            <a:picLocks noChangeAspect="1"/>
          </p:cNvPicPr>
          <p:nvPr/>
        </p:nvPicPr>
        <p:blipFill>
          <a:blip r:embed="rId9"/>
          <a:stretch>
            <a:fillRect/>
          </a:stretch>
        </p:blipFill>
        <p:spPr>
          <a:xfrm>
            <a:off x="9637776" y="4041648"/>
            <a:ext cx="4206240" cy="649224"/>
          </a:xfrm>
          <a:prstGeom prst="rect">
            <a:avLst/>
          </a:prstGeom>
        </p:spPr>
      </p:pic>
      <p:sp>
        <p:nvSpPr>
          <p:cNvPr id="13" name="Text 0"/>
          <p:cNvSpPr/>
          <p:nvPr/>
        </p:nvSpPr>
        <p:spPr>
          <a:xfrm>
            <a:off x="795528" y="3273552"/>
            <a:ext cx="13048488" cy="539496"/>
          </a:xfrm>
          <a:prstGeom prst="rect">
            <a:avLst/>
          </a:prstGeom>
          <a:noFill/>
          <a:ln/>
        </p:spPr>
        <p:txBody>
          <a:bodyPr wrap="none" lIns="0" tIns="0" rIns="0" bIns="0" rtlCol="0" anchor="ctr"/>
          <a:lstStyle/>
          <a:p>
            <a:pPr marL="0" indent="0" algn="l">
              <a:lnSpc>
                <a:spcPts val="4240"/>
              </a:lnSpc>
              <a:buNone/>
            </a:pPr>
            <a:r>
              <a:rPr lang="en-US" sz="3390" dirty="0">
                <a:solidFill>
                  <a:srgbClr val="FFFFFF"/>
                </a:solidFill>
                <a:latin typeface="思源宋体-思源宋体-SemiBold" pitchFamily="34" charset="0"/>
                <a:ea typeface="思源宋体-思源宋体-SemiBold" pitchFamily="34" charset="-122"/>
                <a:cs typeface="思源宋体-思源宋体-SemiBold" pitchFamily="34" charset="-120"/>
              </a:rPr>
              <a:t>Overview of Navigation Issues on Campus</a:t>
            </a:r>
            <a:endParaRPr lang="en-US" sz="3390" dirty="0"/>
          </a:p>
        </p:txBody>
      </p:sp>
      <p:sp>
        <p:nvSpPr>
          <p:cNvPr id="14" name="Text 1"/>
          <p:cNvSpPr/>
          <p:nvPr/>
        </p:nvSpPr>
        <p:spPr>
          <a:xfrm>
            <a:off x="2807208" y="4133088"/>
            <a:ext cx="192024" cy="466344"/>
          </a:xfrm>
          <a:prstGeom prst="rect">
            <a:avLst/>
          </a:prstGeom>
          <a:noFill/>
          <a:ln/>
        </p:spPr>
        <p:txBody>
          <a:bodyPr wrap="none" lIns="0" tIns="0" rIns="0" bIns="0" rtlCol="0" anchor="ctr"/>
          <a:lstStyle/>
          <a:p>
            <a:pPr marL="0" indent="0" algn="l">
              <a:lnSpc>
                <a:spcPts val="3050"/>
              </a:lnSpc>
              <a:buNone/>
            </a:pPr>
            <a:r>
              <a:rPr lang="en-US" sz="2540" dirty="0">
                <a:solidFill>
                  <a:srgbClr val="050505"/>
                </a:solidFill>
                <a:latin typeface="思源宋体-思源宋体-Regular" pitchFamily="34" charset="0"/>
                <a:ea typeface="思源宋体-思源宋体-Regular" pitchFamily="34" charset="-122"/>
                <a:cs typeface="思源宋体-思源宋体-Regular" pitchFamily="34" charset="-120"/>
              </a:rPr>
              <a:t>1</a:t>
            </a:r>
            <a:endParaRPr lang="en-US" sz="2540" dirty="0"/>
          </a:p>
        </p:txBody>
      </p:sp>
      <p:sp>
        <p:nvSpPr>
          <p:cNvPr id="15" name="Text 2"/>
          <p:cNvSpPr/>
          <p:nvPr/>
        </p:nvSpPr>
        <p:spPr>
          <a:xfrm>
            <a:off x="1024128" y="4901184"/>
            <a:ext cx="3749040" cy="676656"/>
          </a:xfrm>
          <a:prstGeom prst="rect">
            <a:avLst/>
          </a:prstGeom>
          <a:noFill/>
          <a:ln/>
        </p:spPr>
        <p:txBody>
          <a:bodyPr wrap="square" lIns="0" tIns="0" rIns="0" bIns="0" rtlCol="0" anchor="ctr"/>
          <a:lstStyle/>
          <a:p>
            <a:pPr marL="0" indent="0" algn="l">
              <a:lnSpc>
                <a:spcPts val="2650"/>
              </a:lnSpc>
              <a:buNone/>
            </a:pPr>
            <a:r>
              <a:rPr lang="en-US" sz="2120" dirty="0">
                <a:solidFill>
                  <a:srgbClr val="FFFFFF"/>
                </a:solidFill>
                <a:latin typeface="思源宋体-思源宋体-SemiBold" pitchFamily="34" charset="0"/>
                <a:ea typeface="思源宋体-思源宋体-SemiBold" pitchFamily="34" charset="-122"/>
                <a:cs typeface="思源宋体-思源宋体-SemiBold" pitchFamily="34" charset="-120"/>
              </a:rPr>
              <a:t>Student Navigation Challenges</a:t>
            </a:r>
            <a:endParaRPr lang="en-US" sz="2120" dirty="0"/>
          </a:p>
        </p:txBody>
      </p:sp>
      <p:sp>
        <p:nvSpPr>
          <p:cNvPr id="16" name="Text 3"/>
          <p:cNvSpPr/>
          <p:nvPr/>
        </p:nvSpPr>
        <p:spPr>
          <a:xfrm>
            <a:off x="1024128" y="5769864"/>
            <a:ext cx="3749040" cy="1298448"/>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Large university campuses cause confusion for new students, resulting in time-consuming navigation.</a:t>
            </a:r>
            <a:endParaRPr lang="en-US" sz="1690" dirty="0"/>
          </a:p>
        </p:txBody>
      </p:sp>
      <p:sp>
        <p:nvSpPr>
          <p:cNvPr id="17" name="Text 4"/>
          <p:cNvSpPr/>
          <p:nvPr/>
        </p:nvSpPr>
        <p:spPr>
          <a:xfrm>
            <a:off x="5449824" y="4901184"/>
            <a:ext cx="3749040" cy="338328"/>
          </a:xfrm>
          <a:prstGeom prst="rect">
            <a:avLst/>
          </a:prstGeom>
          <a:noFill/>
          <a:ln/>
        </p:spPr>
        <p:txBody>
          <a:bodyPr wrap="none" lIns="0" tIns="0" rIns="0" bIns="0" rtlCol="0" anchor="ctr"/>
          <a:lstStyle/>
          <a:p>
            <a:pPr marL="0" indent="0" algn="l">
              <a:lnSpc>
                <a:spcPts val="2650"/>
              </a:lnSpc>
              <a:buNone/>
            </a:pPr>
            <a:r>
              <a:rPr lang="en-US" sz="2120" dirty="0">
                <a:solidFill>
                  <a:srgbClr val="FFFFFF"/>
                </a:solidFill>
                <a:latin typeface="思源宋体-思源宋体-SemiBold" pitchFamily="34" charset="0"/>
                <a:ea typeface="思源宋体-思源宋体-SemiBold" pitchFamily="34" charset="-122"/>
                <a:cs typeface="思源宋体-思源宋体-SemiBold" pitchFamily="34" charset="-120"/>
              </a:rPr>
              <a:t>Limited Physical Signage</a:t>
            </a:r>
            <a:endParaRPr lang="en-US" sz="2120" dirty="0"/>
          </a:p>
        </p:txBody>
      </p:sp>
      <p:sp>
        <p:nvSpPr>
          <p:cNvPr id="18" name="Text 5"/>
          <p:cNvSpPr/>
          <p:nvPr/>
        </p:nvSpPr>
        <p:spPr>
          <a:xfrm>
            <a:off x="5449824" y="5431536"/>
            <a:ext cx="3749040" cy="1298448"/>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Traditional signboards may be outdated or hard to read, leading to reliance on ineffective help-seeking methods.</a:t>
            </a:r>
            <a:endParaRPr lang="en-US" sz="1690" dirty="0"/>
          </a:p>
        </p:txBody>
      </p:sp>
      <p:sp>
        <p:nvSpPr>
          <p:cNvPr id="19" name="Text 6"/>
          <p:cNvSpPr/>
          <p:nvPr/>
        </p:nvSpPr>
        <p:spPr>
          <a:xfrm>
            <a:off x="7223760" y="4133088"/>
            <a:ext cx="192024" cy="466344"/>
          </a:xfrm>
          <a:prstGeom prst="rect">
            <a:avLst/>
          </a:prstGeom>
          <a:noFill/>
          <a:ln/>
        </p:spPr>
        <p:txBody>
          <a:bodyPr wrap="none" lIns="0" tIns="0" rIns="0" bIns="0" rtlCol="0" anchor="ctr"/>
          <a:lstStyle/>
          <a:p>
            <a:pPr marL="0" indent="0" algn="l">
              <a:lnSpc>
                <a:spcPts val="3050"/>
              </a:lnSpc>
              <a:buNone/>
            </a:pPr>
            <a:r>
              <a:rPr lang="en-US" sz="2540" dirty="0">
                <a:solidFill>
                  <a:srgbClr val="050505"/>
                </a:solidFill>
                <a:latin typeface="思源宋体-思源宋体-Regular" pitchFamily="34" charset="0"/>
                <a:ea typeface="思源宋体-思源宋体-Regular" pitchFamily="34" charset="-122"/>
                <a:cs typeface="思源宋体-思源宋体-Regular" pitchFamily="34" charset="-120"/>
              </a:rPr>
              <a:t>2</a:t>
            </a:r>
            <a:endParaRPr lang="en-US" sz="2540" dirty="0"/>
          </a:p>
        </p:txBody>
      </p:sp>
      <p:sp>
        <p:nvSpPr>
          <p:cNvPr id="20" name="Text 7"/>
          <p:cNvSpPr/>
          <p:nvPr/>
        </p:nvSpPr>
        <p:spPr>
          <a:xfrm>
            <a:off x="9866376" y="4901184"/>
            <a:ext cx="3749040" cy="676656"/>
          </a:xfrm>
          <a:prstGeom prst="rect">
            <a:avLst/>
          </a:prstGeom>
          <a:noFill/>
          <a:ln/>
        </p:spPr>
        <p:txBody>
          <a:bodyPr wrap="square" lIns="0" tIns="0" rIns="0" bIns="0" rtlCol="0" anchor="ctr"/>
          <a:lstStyle/>
          <a:p>
            <a:pPr marL="0" indent="0" algn="l">
              <a:lnSpc>
                <a:spcPts val="2650"/>
              </a:lnSpc>
              <a:buNone/>
            </a:pPr>
            <a:r>
              <a:rPr lang="en-US" sz="2120" dirty="0">
                <a:solidFill>
                  <a:srgbClr val="FFFFFF"/>
                </a:solidFill>
                <a:latin typeface="思源宋体-思源宋体-SemiBold" pitchFamily="34" charset="0"/>
                <a:ea typeface="思源宋体-思源宋体-SemiBold" pitchFamily="34" charset="-122"/>
                <a:cs typeface="思源宋体-思源宋体-SemiBold" pitchFamily="34" charset="-120"/>
              </a:rPr>
              <a:t>Inadequate Current Navigation Apps</a:t>
            </a:r>
            <a:endParaRPr lang="en-US" sz="2120" dirty="0"/>
          </a:p>
        </p:txBody>
      </p:sp>
      <p:sp>
        <p:nvSpPr>
          <p:cNvPr id="21" name="Text 8"/>
          <p:cNvSpPr/>
          <p:nvPr/>
        </p:nvSpPr>
        <p:spPr>
          <a:xfrm>
            <a:off x="9866376" y="5769864"/>
            <a:ext cx="3749040" cy="978408"/>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Existing apps lack real-time updates and context, leading to inefficient navigation experiences.</a:t>
            </a:r>
            <a:endParaRPr lang="en-US" sz="1690" dirty="0"/>
          </a:p>
        </p:txBody>
      </p:sp>
      <p:sp>
        <p:nvSpPr>
          <p:cNvPr id="22" name="Text 9"/>
          <p:cNvSpPr/>
          <p:nvPr/>
        </p:nvSpPr>
        <p:spPr>
          <a:xfrm>
            <a:off x="11649456" y="4133088"/>
            <a:ext cx="192024" cy="466344"/>
          </a:xfrm>
          <a:prstGeom prst="rect">
            <a:avLst/>
          </a:prstGeom>
          <a:noFill/>
          <a:ln/>
        </p:spPr>
        <p:txBody>
          <a:bodyPr wrap="none" lIns="0" tIns="0" rIns="0" bIns="0" rtlCol="0" anchor="ctr"/>
          <a:lstStyle/>
          <a:p>
            <a:pPr marL="0" indent="0" algn="l">
              <a:lnSpc>
                <a:spcPts val="3050"/>
              </a:lnSpc>
              <a:buNone/>
            </a:pPr>
            <a:r>
              <a:rPr lang="en-US" sz="2540" dirty="0">
                <a:solidFill>
                  <a:srgbClr val="050505"/>
                </a:solidFill>
                <a:latin typeface="思源宋体-思源宋体-Regular" pitchFamily="34" charset="0"/>
                <a:ea typeface="思源宋体-思源宋体-Regular" pitchFamily="34" charset="-122"/>
                <a:cs typeface="思源宋体-思源宋体-Regular" pitchFamily="34" charset="-120"/>
              </a:rPr>
              <a:t>3</a:t>
            </a:r>
            <a:endParaRPr lang="en-US" sz="25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575304" y="3557016"/>
            <a:ext cx="7488936" cy="7488936"/>
          </a:xfrm>
          <a:prstGeom prst="rect">
            <a:avLst/>
          </a:prstGeom>
        </p:spPr>
      </p:pic>
      <p:pic>
        <p:nvPicPr>
          <p:cNvPr id="4" name="Image 2" descr="preencoded.png"/>
          <p:cNvPicPr>
            <a:picLocks noChangeAspect="1"/>
          </p:cNvPicPr>
          <p:nvPr/>
        </p:nvPicPr>
        <p:blipFill>
          <a:blip r:embed="rId5"/>
          <a:stretch>
            <a:fillRect/>
          </a:stretch>
        </p:blipFill>
        <p:spPr>
          <a:xfrm>
            <a:off x="3575304" y="3557016"/>
            <a:ext cx="7488936" cy="7488936"/>
          </a:xfrm>
          <a:prstGeom prst="rect">
            <a:avLst/>
          </a:prstGeom>
        </p:spPr>
      </p:pic>
      <p:pic>
        <p:nvPicPr>
          <p:cNvPr id="5" name="Image 3" descr="preencoded.png"/>
          <p:cNvPicPr>
            <a:picLocks noChangeAspect="1"/>
          </p:cNvPicPr>
          <p:nvPr/>
        </p:nvPicPr>
        <p:blipFill>
          <a:blip r:embed="rId6"/>
          <a:stretch>
            <a:fillRect/>
          </a:stretch>
        </p:blipFill>
        <p:spPr>
          <a:xfrm>
            <a:off x="3575304" y="3557016"/>
            <a:ext cx="7488936" cy="7488936"/>
          </a:xfrm>
          <a:prstGeom prst="rect">
            <a:avLst/>
          </a:prstGeom>
        </p:spPr>
      </p:pic>
      <p:sp>
        <p:nvSpPr>
          <p:cNvPr id="6" name="Text 0"/>
          <p:cNvSpPr/>
          <p:nvPr/>
        </p:nvSpPr>
        <p:spPr>
          <a:xfrm>
            <a:off x="795528" y="941832"/>
            <a:ext cx="13048488" cy="484632"/>
          </a:xfrm>
          <a:prstGeom prst="rect">
            <a:avLst/>
          </a:prstGeom>
          <a:noFill/>
          <a:ln/>
        </p:spPr>
        <p:txBody>
          <a:bodyPr wrap="none" lIns="0" tIns="0" rIns="0" bIns="0" rtlCol="0" anchor="ctr"/>
          <a:lstStyle/>
          <a:p>
            <a:pPr marL="0" indent="0" algn="l">
              <a:lnSpc>
                <a:spcPts val="3790"/>
              </a:lnSpc>
              <a:buNone/>
            </a:pPr>
            <a:r>
              <a:rPr lang="en-US" sz="3030" dirty="0">
                <a:solidFill>
                  <a:srgbClr val="FFFFFF"/>
                </a:solidFill>
                <a:latin typeface="思源宋体-思源宋体-SemiBold" pitchFamily="34" charset="0"/>
                <a:ea typeface="思源宋体-思源宋体-SemiBold" pitchFamily="34" charset="-122"/>
                <a:cs typeface="思源宋体-思源宋体-SemiBold" pitchFamily="34" charset="-120"/>
              </a:rPr>
              <a:t>Proposed Solution for Campus Navigation App</a:t>
            </a:r>
            <a:endParaRPr lang="en-US" sz="3030" dirty="0"/>
          </a:p>
        </p:txBody>
      </p:sp>
      <p:sp>
        <p:nvSpPr>
          <p:cNvPr id="7" name="Text 1"/>
          <p:cNvSpPr/>
          <p:nvPr/>
        </p:nvSpPr>
        <p:spPr>
          <a:xfrm>
            <a:off x="896112" y="2980944"/>
            <a:ext cx="3968496" cy="301752"/>
          </a:xfrm>
          <a:prstGeom prst="rect">
            <a:avLst/>
          </a:prstGeom>
          <a:noFill/>
          <a:ln/>
        </p:spPr>
        <p:txBody>
          <a:bodyPr wrap="none" lIns="0" tIns="0" rIns="0" bIns="0" rtlCol="0" anchor="ctr"/>
          <a:lstStyle/>
          <a:p>
            <a:pPr marL="0" indent="0" algn="ctr">
              <a:lnSpc>
                <a:spcPts val="2370"/>
              </a:lnSpc>
              <a:buNone/>
            </a:pPr>
            <a:r>
              <a:rPr lang="en-US" sz="1890" dirty="0">
                <a:solidFill>
                  <a:srgbClr val="FFFFFF"/>
                </a:solidFill>
                <a:latin typeface="思源宋体-思源宋体-SemiBold" pitchFamily="34" charset="0"/>
                <a:ea typeface="思源宋体-思源宋体-SemiBold" pitchFamily="34" charset="-122"/>
                <a:cs typeface="思源宋体-思源宋体-SemiBold" pitchFamily="34" charset="-120"/>
              </a:rPr>
              <a:t>Mobile App Development</a:t>
            </a:r>
            <a:endParaRPr lang="en-US" sz="1890" dirty="0"/>
          </a:p>
        </p:txBody>
      </p:sp>
      <p:sp>
        <p:nvSpPr>
          <p:cNvPr id="8" name="Text 2"/>
          <p:cNvSpPr/>
          <p:nvPr/>
        </p:nvSpPr>
        <p:spPr>
          <a:xfrm>
            <a:off x="896112" y="3502152"/>
            <a:ext cx="3968496" cy="585216"/>
          </a:xfrm>
          <a:prstGeom prst="rect">
            <a:avLst/>
          </a:prstGeom>
          <a:noFill/>
          <a:ln/>
        </p:spPr>
        <p:txBody>
          <a:bodyPr wrap="square" lIns="0" tIns="0" rIns="0" bIns="0" rtlCol="0" anchor="ctr"/>
          <a:lstStyle/>
          <a:p>
            <a:pPr marL="0" indent="0" algn="ctr">
              <a:lnSpc>
                <a:spcPts val="2270"/>
              </a:lnSpc>
              <a:buNone/>
            </a:pPr>
            <a:r>
              <a:rPr lang="en-US" sz="1510" dirty="0">
                <a:solidFill>
                  <a:srgbClr val="FFFFFF"/>
                </a:solidFill>
                <a:latin typeface="思源宋体-思源宋体-Regular" pitchFamily="34" charset="0"/>
                <a:ea typeface="思源宋体-思源宋体-Regular" pitchFamily="34" charset="-122"/>
                <a:cs typeface="思源宋体-思源宋体-Regular" pitchFamily="34" charset="-120"/>
              </a:rPr>
              <a:t>Develop a mobile application for precise navigation on campus.</a:t>
            </a:r>
            <a:endParaRPr lang="en-US" sz="1510" dirty="0"/>
          </a:p>
        </p:txBody>
      </p:sp>
      <p:sp>
        <p:nvSpPr>
          <p:cNvPr id="9" name="Text 3"/>
          <p:cNvSpPr/>
          <p:nvPr/>
        </p:nvSpPr>
        <p:spPr>
          <a:xfrm>
            <a:off x="5340096" y="1856232"/>
            <a:ext cx="3968496" cy="301752"/>
          </a:xfrm>
          <a:prstGeom prst="rect">
            <a:avLst/>
          </a:prstGeom>
          <a:noFill/>
          <a:ln/>
        </p:spPr>
        <p:txBody>
          <a:bodyPr wrap="none" lIns="0" tIns="0" rIns="0" bIns="0" rtlCol="0" anchor="ctr"/>
          <a:lstStyle/>
          <a:p>
            <a:pPr marL="0" indent="0" algn="ctr">
              <a:lnSpc>
                <a:spcPts val="2370"/>
              </a:lnSpc>
              <a:buNone/>
            </a:pPr>
            <a:r>
              <a:rPr lang="en-US" sz="1890" dirty="0">
                <a:solidFill>
                  <a:srgbClr val="FFFFFF"/>
                </a:solidFill>
                <a:latin typeface="思源宋体-思源宋体-SemiBold" pitchFamily="34" charset="0"/>
                <a:ea typeface="思源宋体-思源宋体-SemiBold" pitchFamily="34" charset="-122"/>
                <a:cs typeface="思源宋体-思源宋体-SemiBold" pitchFamily="34" charset="-120"/>
              </a:rPr>
              <a:t>Indoor Navigation Features</a:t>
            </a:r>
            <a:endParaRPr lang="en-US" sz="1890" dirty="0"/>
          </a:p>
        </p:txBody>
      </p:sp>
      <p:sp>
        <p:nvSpPr>
          <p:cNvPr id="10" name="Text 4"/>
          <p:cNvSpPr/>
          <p:nvPr/>
        </p:nvSpPr>
        <p:spPr>
          <a:xfrm>
            <a:off x="5340096" y="2377440"/>
            <a:ext cx="3968496" cy="585216"/>
          </a:xfrm>
          <a:prstGeom prst="rect">
            <a:avLst/>
          </a:prstGeom>
          <a:noFill/>
          <a:ln/>
        </p:spPr>
        <p:txBody>
          <a:bodyPr wrap="square" lIns="0" tIns="0" rIns="0" bIns="0" rtlCol="0" anchor="ctr"/>
          <a:lstStyle/>
          <a:p>
            <a:pPr marL="0" indent="0" algn="ctr">
              <a:lnSpc>
                <a:spcPts val="2270"/>
              </a:lnSpc>
              <a:buNone/>
            </a:pPr>
            <a:r>
              <a:rPr lang="en-US" sz="1510" dirty="0">
                <a:solidFill>
                  <a:srgbClr val="FFFFFF"/>
                </a:solidFill>
                <a:latin typeface="思源宋体-思源宋体-Regular" pitchFamily="34" charset="0"/>
                <a:ea typeface="思源宋体-思源宋体-Regular" pitchFamily="34" charset="-122"/>
                <a:cs typeface="思源宋体-思源宋体-Regular" pitchFamily="34" charset="-120"/>
              </a:rPr>
              <a:t>Integrate AR for guided navigation to rooms and facilities.</a:t>
            </a:r>
            <a:endParaRPr lang="en-US" sz="1510" dirty="0"/>
          </a:p>
        </p:txBody>
      </p:sp>
      <p:sp>
        <p:nvSpPr>
          <p:cNvPr id="11" name="Text 5"/>
          <p:cNvSpPr/>
          <p:nvPr/>
        </p:nvSpPr>
        <p:spPr>
          <a:xfrm>
            <a:off x="4818888" y="5715000"/>
            <a:ext cx="146304" cy="365760"/>
          </a:xfrm>
          <a:prstGeom prst="rect">
            <a:avLst/>
          </a:prstGeom>
          <a:noFill/>
          <a:ln/>
        </p:spPr>
        <p:txBody>
          <a:bodyPr wrap="none" lIns="0" tIns="0" rIns="0" bIns="0" rtlCol="0" anchor="ctr"/>
          <a:lstStyle/>
          <a:p>
            <a:pPr marL="0" indent="0" algn="l">
              <a:lnSpc>
                <a:spcPts val="2270"/>
              </a:lnSpc>
              <a:buNone/>
            </a:pPr>
            <a:r>
              <a:rPr lang="en-US" sz="1890" dirty="0">
                <a:solidFill>
                  <a:srgbClr val="050505"/>
                </a:solidFill>
                <a:latin typeface="思源宋体-思源宋体-Regular" pitchFamily="34" charset="0"/>
                <a:ea typeface="思源宋体-思源宋体-Regular" pitchFamily="34" charset="-122"/>
                <a:cs typeface="思源宋体-思源宋体-Regular" pitchFamily="34" charset="-120"/>
              </a:rPr>
              <a:t>1</a:t>
            </a:r>
            <a:endParaRPr lang="en-US" sz="1890" dirty="0"/>
          </a:p>
        </p:txBody>
      </p:sp>
      <p:sp>
        <p:nvSpPr>
          <p:cNvPr id="12" name="Text 6"/>
          <p:cNvSpPr/>
          <p:nvPr/>
        </p:nvSpPr>
        <p:spPr>
          <a:xfrm>
            <a:off x="7251192" y="4315968"/>
            <a:ext cx="146304" cy="365760"/>
          </a:xfrm>
          <a:prstGeom prst="rect">
            <a:avLst/>
          </a:prstGeom>
          <a:noFill/>
          <a:ln/>
        </p:spPr>
        <p:txBody>
          <a:bodyPr wrap="none" lIns="0" tIns="0" rIns="0" bIns="0" rtlCol="0" anchor="ctr"/>
          <a:lstStyle/>
          <a:p>
            <a:pPr marL="0" indent="0" algn="l">
              <a:lnSpc>
                <a:spcPts val="2270"/>
              </a:lnSpc>
              <a:buNone/>
            </a:pPr>
            <a:r>
              <a:rPr lang="en-US" sz="1890" dirty="0">
                <a:solidFill>
                  <a:srgbClr val="050505"/>
                </a:solidFill>
                <a:latin typeface="思源宋体-思源宋体-Regular" pitchFamily="34" charset="0"/>
                <a:ea typeface="思源宋体-思源宋体-Regular" pitchFamily="34" charset="-122"/>
                <a:cs typeface="思源宋体-思源宋体-Regular" pitchFamily="34" charset="-120"/>
              </a:rPr>
              <a:t>2</a:t>
            </a:r>
            <a:endParaRPr lang="en-US" sz="1890" dirty="0"/>
          </a:p>
        </p:txBody>
      </p:sp>
      <p:sp>
        <p:nvSpPr>
          <p:cNvPr id="13" name="Text 7"/>
          <p:cNvSpPr/>
          <p:nvPr/>
        </p:nvSpPr>
        <p:spPr>
          <a:xfrm>
            <a:off x="9784080" y="2980944"/>
            <a:ext cx="3968496" cy="301752"/>
          </a:xfrm>
          <a:prstGeom prst="rect">
            <a:avLst/>
          </a:prstGeom>
          <a:noFill/>
          <a:ln/>
        </p:spPr>
        <p:txBody>
          <a:bodyPr wrap="none" lIns="0" tIns="0" rIns="0" bIns="0" rtlCol="0" anchor="ctr"/>
          <a:lstStyle/>
          <a:p>
            <a:pPr marL="0" indent="0" algn="ctr">
              <a:lnSpc>
                <a:spcPts val="2370"/>
              </a:lnSpc>
              <a:buNone/>
            </a:pPr>
            <a:r>
              <a:rPr lang="en-US" sz="1890" dirty="0">
                <a:solidFill>
                  <a:srgbClr val="FFFFFF"/>
                </a:solidFill>
                <a:latin typeface="思源宋体-思源宋体-SemiBold" pitchFamily="34" charset="0"/>
                <a:ea typeface="思源宋体-思源宋体-SemiBold" pitchFamily="34" charset="-122"/>
                <a:cs typeface="思源宋体-思源宋体-SemiBold" pitchFamily="34" charset="-120"/>
              </a:rPr>
              <a:t>Real-Time Information Access</a:t>
            </a:r>
            <a:endParaRPr lang="en-US" sz="1890" dirty="0"/>
          </a:p>
        </p:txBody>
      </p:sp>
      <p:sp>
        <p:nvSpPr>
          <p:cNvPr id="14" name="Text 8"/>
          <p:cNvSpPr/>
          <p:nvPr/>
        </p:nvSpPr>
        <p:spPr>
          <a:xfrm>
            <a:off x="9784080" y="3502152"/>
            <a:ext cx="3968496" cy="585216"/>
          </a:xfrm>
          <a:prstGeom prst="rect">
            <a:avLst/>
          </a:prstGeom>
          <a:noFill/>
          <a:ln/>
        </p:spPr>
        <p:txBody>
          <a:bodyPr wrap="square" lIns="0" tIns="0" rIns="0" bIns="0" rtlCol="0" anchor="ctr"/>
          <a:lstStyle/>
          <a:p>
            <a:pPr marL="0" indent="0" algn="ctr">
              <a:lnSpc>
                <a:spcPts val="2270"/>
              </a:lnSpc>
              <a:buNone/>
            </a:pPr>
            <a:r>
              <a:rPr lang="en-US" sz="1510" dirty="0">
                <a:solidFill>
                  <a:srgbClr val="FFFFFF"/>
                </a:solidFill>
                <a:latin typeface="思源宋体-思源宋体-Regular" pitchFamily="34" charset="0"/>
                <a:ea typeface="思源宋体-思源宋体-Regular" pitchFamily="34" charset="-122"/>
                <a:cs typeface="思源宋体-思源宋体-Regular" pitchFamily="34" charset="-120"/>
              </a:rPr>
              <a:t>Provide students with crucial campus information directly through the app.</a:t>
            </a:r>
            <a:endParaRPr lang="en-US" sz="1510" dirty="0"/>
          </a:p>
        </p:txBody>
      </p:sp>
      <p:sp>
        <p:nvSpPr>
          <p:cNvPr id="15" name="Text 9"/>
          <p:cNvSpPr/>
          <p:nvPr/>
        </p:nvSpPr>
        <p:spPr>
          <a:xfrm>
            <a:off x="9683496" y="5715000"/>
            <a:ext cx="146304" cy="365760"/>
          </a:xfrm>
          <a:prstGeom prst="rect">
            <a:avLst/>
          </a:prstGeom>
          <a:noFill/>
          <a:ln/>
        </p:spPr>
        <p:txBody>
          <a:bodyPr wrap="none" lIns="0" tIns="0" rIns="0" bIns="0" rtlCol="0" anchor="ctr"/>
          <a:lstStyle/>
          <a:p>
            <a:pPr marL="0" indent="0" algn="l">
              <a:lnSpc>
                <a:spcPts val="2270"/>
              </a:lnSpc>
              <a:buNone/>
            </a:pPr>
            <a:r>
              <a:rPr lang="en-US" sz="1890" dirty="0">
                <a:solidFill>
                  <a:srgbClr val="050505"/>
                </a:solidFill>
                <a:latin typeface="思源宋体-思源宋体-Regular" pitchFamily="34" charset="0"/>
                <a:ea typeface="思源宋体-思源宋体-Regular" pitchFamily="34" charset="-122"/>
                <a:cs typeface="思源宋体-思源宋体-Regular" pitchFamily="34" charset="-120"/>
              </a:rPr>
              <a:t>3</a:t>
            </a:r>
            <a:endParaRPr lang="en-US" sz="189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3474720"/>
            <a:ext cx="1243584" cy="1243584"/>
          </a:xfrm>
          <a:prstGeom prst="rect">
            <a:avLst/>
          </a:prstGeom>
        </p:spPr>
      </p:pic>
      <p:pic>
        <p:nvPicPr>
          <p:cNvPr id="4" name="Image 2" descr="preencoded.png"/>
          <p:cNvPicPr>
            <a:picLocks noChangeAspect="1"/>
          </p:cNvPicPr>
          <p:nvPr/>
        </p:nvPicPr>
        <p:blipFill>
          <a:blip r:embed="rId5"/>
          <a:stretch>
            <a:fillRect/>
          </a:stretch>
        </p:blipFill>
        <p:spPr>
          <a:xfrm>
            <a:off x="5413248" y="3474720"/>
            <a:ext cx="932688" cy="1243584"/>
          </a:xfrm>
          <a:prstGeom prst="rect">
            <a:avLst/>
          </a:prstGeom>
        </p:spPr>
      </p:pic>
      <p:pic>
        <p:nvPicPr>
          <p:cNvPr id="5" name="Image 3" descr="preencoded.png"/>
          <p:cNvPicPr>
            <a:picLocks noChangeAspect="1"/>
          </p:cNvPicPr>
          <p:nvPr/>
        </p:nvPicPr>
        <p:blipFill>
          <a:blip r:embed="rId6"/>
          <a:stretch>
            <a:fillRect/>
          </a:stretch>
        </p:blipFill>
        <p:spPr>
          <a:xfrm>
            <a:off x="9720072" y="3474720"/>
            <a:ext cx="1243584" cy="1243584"/>
          </a:xfrm>
          <a:prstGeom prst="rect">
            <a:avLst/>
          </a:prstGeom>
        </p:spPr>
      </p:pic>
      <p:sp>
        <p:nvSpPr>
          <p:cNvPr id="6" name="Text 0"/>
          <p:cNvSpPr/>
          <p:nvPr/>
        </p:nvSpPr>
        <p:spPr>
          <a:xfrm>
            <a:off x="795528" y="1371600"/>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FFFFFF"/>
                </a:solidFill>
                <a:latin typeface="思源宋体-思源宋体-SemiBold" pitchFamily="34" charset="0"/>
                <a:ea typeface="思源宋体-思源宋体-SemiBold" pitchFamily="34" charset="-122"/>
                <a:cs typeface="思源宋体-思源宋体-SemiBold" pitchFamily="34" charset="-120"/>
              </a:rPr>
              <a:t>User Experience Design</a:t>
            </a:r>
            <a:endParaRPr lang="en-US" sz="3570" dirty="0"/>
          </a:p>
        </p:txBody>
      </p:sp>
      <p:sp>
        <p:nvSpPr>
          <p:cNvPr id="7" name="Text 1"/>
          <p:cNvSpPr/>
          <p:nvPr/>
        </p:nvSpPr>
        <p:spPr>
          <a:xfrm>
            <a:off x="795528" y="2194560"/>
            <a:ext cx="13048488" cy="1024128"/>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This presentation highlights key aspects of User Experience Design for our upcoming app, focusing on user interface, customization options, and integration with existing campus systems. These features aim to enhance user engagement and ensure the app meets the needs of students effectively.</a:t>
            </a:r>
            <a:endParaRPr lang="en-US" sz="1780" dirty="0"/>
          </a:p>
        </p:txBody>
      </p:sp>
      <p:sp>
        <p:nvSpPr>
          <p:cNvPr id="8" name="Text 2"/>
          <p:cNvSpPr/>
          <p:nvPr/>
        </p:nvSpPr>
        <p:spPr>
          <a:xfrm>
            <a:off x="795528" y="4937760"/>
            <a:ext cx="4123944" cy="356616"/>
          </a:xfrm>
          <a:prstGeom prst="rect">
            <a:avLst/>
          </a:prstGeom>
          <a:noFill/>
          <a:ln/>
        </p:spPr>
        <p:txBody>
          <a:bodyPr wrap="non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User-Friendly Interface</a:t>
            </a:r>
            <a:endParaRPr lang="en-US" sz="2230" dirty="0"/>
          </a:p>
        </p:txBody>
      </p:sp>
      <p:sp>
        <p:nvSpPr>
          <p:cNvPr id="9" name="Text 3"/>
          <p:cNvSpPr/>
          <p:nvPr/>
        </p:nvSpPr>
        <p:spPr>
          <a:xfrm>
            <a:off x="795528" y="5495544"/>
            <a:ext cx="4123944" cy="1024128"/>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A clean and intuitive design will be essential for enhancing user engagement with the app.</a:t>
            </a:r>
            <a:endParaRPr lang="en-US" sz="1780" dirty="0"/>
          </a:p>
        </p:txBody>
      </p:sp>
      <p:sp>
        <p:nvSpPr>
          <p:cNvPr id="10" name="Text 4"/>
          <p:cNvSpPr/>
          <p:nvPr/>
        </p:nvSpPr>
        <p:spPr>
          <a:xfrm>
            <a:off x="5257800" y="4937760"/>
            <a:ext cx="4123944" cy="356616"/>
          </a:xfrm>
          <a:prstGeom prst="rect">
            <a:avLst/>
          </a:prstGeom>
          <a:noFill/>
          <a:ln/>
        </p:spPr>
        <p:txBody>
          <a:bodyPr wrap="non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Customizable Features</a:t>
            </a:r>
            <a:endParaRPr lang="en-US" sz="2230" dirty="0"/>
          </a:p>
        </p:txBody>
      </p:sp>
      <p:sp>
        <p:nvSpPr>
          <p:cNvPr id="11" name="Text 5"/>
          <p:cNvSpPr/>
          <p:nvPr/>
        </p:nvSpPr>
        <p:spPr>
          <a:xfrm>
            <a:off x="5257800" y="5495544"/>
            <a:ext cx="4123944" cy="1362456"/>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The app will allow users to customize their homepage with shortcuts to frequently used features.</a:t>
            </a:r>
            <a:endParaRPr lang="en-US" sz="1780" dirty="0"/>
          </a:p>
        </p:txBody>
      </p:sp>
      <p:sp>
        <p:nvSpPr>
          <p:cNvPr id="12" name="Text 6"/>
          <p:cNvSpPr/>
          <p:nvPr/>
        </p:nvSpPr>
        <p:spPr>
          <a:xfrm>
            <a:off x="9720072" y="4937760"/>
            <a:ext cx="4123944" cy="713232"/>
          </a:xfrm>
          <a:prstGeom prst="rect">
            <a:avLst/>
          </a:prstGeom>
          <a:noFill/>
          <a:ln/>
        </p:spPr>
        <p:txBody>
          <a:bodyPr wrap="squar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Integration with Campus Systems</a:t>
            </a:r>
            <a:endParaRPr lang="en-US" sz="2230" dirty="0"/>
          </a:p>
        </p:txBody>
      </p:sp>
      <p:sp>
        <p:nvSpPr>
          <p:cNvPr id="13" name="Text 7"/>
          <p:cNvSpPr/>
          <p:nvPr/>
        </p:nvSpPr>
        <p:spPr>
          <a:xfrm>
            <a:off x="9720072" y="5843016"/>
            <a:ext cx="4123944" cy="1024128"/>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The app will need to connect with existing university systems for seamless information sharing.</a:t>
            </a:r>
            <a:endParaRPr lang="en-US" sz="1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20256" y="1746504"/>
            <a:ext cx="7251192" cy="1746504"/>
          </a:xfrm>
          <a:prstGeom prst="rect">
            <a:avLst/>
          </a:prstGeom>
        </p:spPr>
      </p:pic>
      <p:pic>
        <p:nvPicPr>
          <p:cNvPr id="5" name="Image 3" descr="preencoded.png"/>
          <p:cNvPicPr>
            <a:picLocks noChangeAspect="1"/>
          </p:cNvPicPr>
          <p:nvPr/>
        </p:nvPicPr>
        <p:blipFill>
          <a:blip r:embed="rId5"/>
          <a:stretch>
            <a:fillRect/>
          </a:stretch>
        </p:blipFill>
        <p:spPr>
          <a:xfrm>
            <a:off x="6620256" y="3657600"/>
            <a:ext cx="7251192" cy="1746504"/>
          </a:xfrm>
          <a:prstGeom prst="rect">
            <a:avLst/>
          </a:prstGeom>
        </p:spPr>
      </p:pic>
      <p:pic>
        <p:nvPicPr>
          <p:cNvPr id="6" name="Image 4" descr="preencoded.png"/>
          <p:cNvPicPr>
            <a:picLocks noChangeAspect="1"/>
          </p:cNvPicPr>
          <p:nvPr/>
        </p:nvPicPr>
        <p:blipFill>
          <a:blip r:embed="rId5"/>
          <a:stretch>
            <a:fillRect/>
          </a:stretch>
        </p:blipFill>
        <p:spPr>
          <a:xfrm>
            <a:off x="6620256" y="5568696"/>
            <a:ext cx="7251192" cy="1746504"/>
          </a:xfrm>
          <a:prstGeom prst="rect">
            <a:avLst/>
          </a:prstGeom>
        </p:spPr>
      </p:pic>
      <p:sp>
        <p:nvSpPr>
          <p:cNvPr id="7" name="Text 0"/>
          <p:cNvSpPr/>
          <p:nvPr/>
        </p:nvSpPr>
        <p:spPr>
          <a:xfrm>
            <a:off x="6647688" y="960120"/>
            <a:ext cx="7196328" cy="576072"/>
          </a:xfrm>
          <a:prstGeom prst="rect">
            <a:avLst/>
          </a:prstGeom>
          <a:noFill/>
          <a:ln/>
        </p:spPr>
        <p:txBody>
          <a:bodyPr wrap="none" lIns="0" tIns="0" rIns="0" bIns="0" rtlCol="0" anchor="ctr"/>
          <a:lstStyle/>
          <a:p>
            <a:pPr marL="0" indent="0" algn="l">
              <a:lnSpc>
                <a:spcPts val="4460"/>
              </a:lnSpc>
              <a:buNone/>
            </a:pPr>
            <a:r>
              <a:rPr lang="en-US" sz="3570" dirty="0">
                <a:solidFill>
                  <a:srgbClr val="FFFFFF"/>
                </a:solidFill>
                <a:latin typeface="思源宋体-思源宋体-SemiBold" pitchFamily="34" charset="0"/>
                <a:ea typeface="思源宋体-思源宋体-SemiBold" pitchFamily="34" charset="-122"/>
                <a:cs typeface="思源宋体-思源宋体-SemiBold" pitchFamily="34" charset="-120"/>
              </a:rPr>
              <a:t>Technical Implementation</a:t>
            </a:r>
            <a:endParaRPr lang="en-US" sz="3570" dirty="0"/>
          </a:p>
        </p:txBody>
      </p:sp>
      <p:sp>
        <p:nvSpPr>
          <p:cNvPr id="8" name="Text 1"/>
          <p:cNvSpPr/>
          <p:nvPr/>
        </p:nvSpPr>
        <p:spPr>
          <a:xfrm>
            <a:off x="6903720" y="2039112"/>
            <a:ext cx="6684264" cy="356616"/>
          </a:xfrm>
          <a:prstGeom prst="rect">
            <a:avLst/>
          </a:prstGeom>
          <a:noFill/>
          <a:ln/>
        </p:spPr>
        <p:txBody>
          <a:bodyPr wrap="non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Technology Stack Selection</a:t>
            </a:r>
            <a:endParaRPr lang="en-US" sz="2230" dirty="0"/>
          </a:p>
        </p:txBody>
      </p:sp>
      <p:sp>
        <p:nvSpPr>
          <p:cNvPr id="9" name="Text 2"/>
          <p:cNvSpPr/>
          <p:nvPr/>
        </p:nvSpPr>
        <p:spPr>
          <a:xfrm>
            <a:off x="6903720" y="2523744"/>
            <a:ext cx="6684264" cy="685800"/>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The app will utilize GPS, indoor mapping technologies, and machine learning for accurate navigation.</a:t>
            </a:r>
            <a:endParaRPr lang="en-US" sz="1780" dirty="0"/>
          </a:p>
        </p:txBody>
      </p:sp>
      <p:sp>
        <p:nvSpPr>
          <p:cNvPr id="10" name="Text 3"/>
          <p:cNvSpPr/>
          <p:nvPr/>
        </p:nvSpPr>
        <p:spPr>
          <a:xfrm>
            <a:off x="6903720" y="3950208"/>
            <a:ext cx="6684264" cy="356616"/>
          </a:xfrm>
          <a:prstGeom prst="rect">
            <a:avLst/>
          </a:prstGeom>
          <a:noFill/>
          <a:ln/>
        </p:spPr>
        <p:txBody>
          <a:bodyPr wrap="non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Data Security and Privacy</a:t>
            </a:r>
            <a:endParaRPr lang="en-US" sz="2230" dirty="0"/>
          </a:p>
        </p:txBody>
      </p:sp>
      <p:sp>
        <p:nvSpPr>
          <p:cNvPr id="11" name="Text 4"/>
          <p:cNvSpPr/>
          <p:nvPr/>
        </p:nvSpPr>
        <p:spPr>
          <a:xfrm>
            <a:off x="6903720" y="4434840"/>
            <a:ext cx="6684264" cy="685800"/>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Prioritize user data security with encryption and anonymization of personal information.</a:t>
            </a:r>
            <a:endParaRPr lang="en-US" sz="1780" dirty="0"/>
          </a:p>
        </p:txBody>
      </p:sp>
      <p:sp>
        <p:nvSpPr>
          <p:cNvPr id="12" name="Text 5"/>
          <p:cNvSpPr/>
          <p:nvPr/>
        </p:nvSpPr>
        <p:spPr>
          <a:xfrm>
            <a:off x="6903720" y="5861304"/>
            <a:ext cx="6684264" cy="356616"/>
          </a:xfrm>
          <a:prstGeom prst="rect">
            <a:avLst/>
          </a:prstGeom>
          <a:noFill/>
          <a:ln/>
        </p:spPr>
        <p:txBody>
          <a:bodyPr wrap="non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Continuous Updates and Maintenance</a:t>
            </a:r>
            <a:endParaRPr lang="en-US" sz="2230" dirty="0"/>
          </a:p>
        </p:txBody>
      </p:sp>
      <p:sp>
        <p:nvSpPr>
          <p:cNvPr id="13" name="Text 6"/>
          <p:cNvSpPr/>
          <p:nvPr/>
        </p:nvSpPr>
        <p:spPr>
          <a:xfrm>
            <a:off x="6903720" y="6345936"/>
            <a:ext cx="6684264" cy="685800"/>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Regular updates will enhance app functionality based on user feedback to remain effective.</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sp>
        <p:nvSpPr>
          <p:cNvPr id="6" name="Text 0"/>
          <p:cNvSpPr/>
          <p:nvPr/>
        </p:nvSpPr>
        <p:spPr>
          <a:xfrm>
            <a:off x="795528" y="877824"/>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FFFFFF"/>
                </a:solidFill>
                <a:latin typeface="思源宋体-思源宋体-SemiBold" pitchFamily="34" charset="0"/>
                <a:ea typeface="思源宋体-思源宋体-SemiBold" pitchFamily="34" charset="-122"/>
                <a:cs typeface="思源宋体-思源宋体-SemiBold" pitchFamily="34" charset="-120"/>
              </a:rPr>
              <a:t>Marketing and User Adoption</a:t>
            </a:r>
            <a:endParaRPr lang="en-US" sz="3570" dirty="0"/>
          </a:p>
        </p:txBody>
      </p:sp>
      <p:sp>
        <p:nvSpPr>
          <p:cNvPr id="7" name="Text 1"/>
          <p:cNvSpPr/>
          <p:nvPr/>
        </p:nvSpPr>
        <p:spPr>
          <a:xfrm>
            <a:off x="914400" y="3712464"/>
            <a:ext cx="3054096" cy="356616"/>
          </a:xfrm>
          <a:prstGeom prst="rect">
            <a:avLst/>
          </a:prstGeom>
          <a:noFill/>
          <a:ln/>
        </p:spPr>
        <p:txBody>
          <a:bodyPr wrap="none" lIns="0" tIns="0" rIns="0" bIns="0" rtlCol="0" anchor="ctr"/>
          <a:lstStyle/>
          <a:p>
            <a:pPr marL="0" indent="0" algn="r">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Launch Strategy</a:t>
            </a:r>
            <a:endParaRPr lang="en-US" sz="2230" dirty="0"/>
          </a:p>
        </p:txBody>
      </p:sp>
      <p:sp>
        <p:nvSpPr>
          <p:cNvPr id="8" name="Text 2"/>
          <p:cNvSpPr/>
          <p:nvPr/>
        </p:nvSpPr>
        <p:spPr>
          <a:xfrm>
            <a:off x="914400" y="4325112"/>
            <a:ext cx="3054096" cy="1024128"/>
          </a:xfrm>
          <a:prstGeom prst="rect">
            <a:avLst/>
          </a:prstGeom>
          <a:noFill/>
          <a:ln/>
        </p:spPr>
        <p:txBody>
          <a:bodyPr wrap="square" lIns="0" tIns="0" rIns="0" bIns="0" rtlCol="0" anchor="ctr"/>
          <a:lstStyle/>
          <a:p>
            <a:pPr marL="0" indent="0" algn="r">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The app will be launched during orientation week to capture more new users.</a:t>
            </a:r>
            <a:endParaRPr lang="en-US" sz="1780" dirty="0"/>
          </a:p>
        </p:txBody>
      </p:sp>
      <p:sp>
        <p:nvSpPr>
          <p:cNvPr id="9" name="Text 3"/>
          <p:cNvSpPr/>
          <p:nvPr/>
        </p:nvSpPr>
        <p:spPr>
          <a:xfrm>
            <a:off x="5916168" y="4334256"/>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050505"/>
                </a:solidFill>
                <a:latin typeface="思源宋体-思源宋体-Regular" pitchFamily="34" charset="0"/>
                <a:ea typeface="思源宋体-思源宋体-Regular" pitchFamily="34" charset="-122"/>
                <a:cs typeface="思源宋体-思源宋体-Regular" pitchFamily="34" charset="-120"/>
              </a:rPr>
              <a:t>1</a:t>
            </a:r>
            <a:endParaRPr lang="en-US" sz="2230" dirty="0"/>
          </a:p>
        </p:txBody>
      </p:sp>
      <p:sp>
        <p:nvSpPr>
          <p:cNvPr id="10" name="Text 4"/>
          <p:cNvSpPr/>
          <p:nvPr/>
        </p:nvSpPr>
        <p:spPr>
          <a:xfrm>
            <a:off x="7900416" y="3182112"/>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050505"/>
                </a:solidFill>
                <a:latin typeface="思源宋体-思源宋体-Regular" pitchFamily="34" charset="0"/>
                <a:ea typeface="思源宋体-思源宋体-Regular" pitchFamily="34" charset="-122"/>
                <a:cs typeface="思源宋体-思源宋体-Regular" pitchFamily="34" charset="-120"/>
              </a:rPr>
              <a:t>2</a:t>
            </a:r>
            <a:endParaRPr lang="en-US" sz="2230" dirty="0"/>
          </a:p>
        </p:txBody>
      </p:sp>
      <p:sp>
        <p:nvSpPr>
          <p:cNvPr id="11" name="Text 5"/>
          <p:cNvSpPr/>
          <p:nvPr/>
        </p:nvSpPr>
        <p:spPr>
          <a:xfrm>
            <a:off x="7900416" y="5477256"/>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050505"/>
                </a:solidFill>
                <a:latin typeface="思源宋体-思源宋体-Regular" pitchFamily="34" charset="0"/>
                <a:ea typeface="思源宋体-思源宋体-Regular" pitchFamily="34" charset="-122"/>
                <a:cs typeface="思源宋体-思源宋体-Regular" pitchFamily="34" charset="-120"/>
              </a:rPr>
              <a:t>3</a:t>
            </a:r>
            <a:endParaRPr lang="en-US" sz="2230" dirty="0"/>
          </a:p>
        </p:txBody>
      </p:sp>
      <p:sp>
        <p:nvSpPr>
          <p:cNvPr id="12" name="Text 6"/>
          <p:cNvSpPr/>
          <p:nvPr/>
        </p:nvSpPr>
        <p:spPr>
          <a:xfrm>
            <a:off x="10222992" y="1956816"/>
            <a:ext cx="3502152" cy="713232"/>
          </a:xfrm>
          <a:prstGeom prst="rect">
            <a:avLst/>
          </a:prstGeom>
          <a:noFill/>
          <a:ln/>
        </p:spPr>
        <p:txBody>
          <a:bodyPr wrap="squar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User Engagement Campaigns</a:t>
            </a:r>
            <a:endParaRPr lang="en-US" sz="2230" dirty="0"/>
          </a:p>
        </p:txBody>
      </p:sp>
      <p:sp>
        <p:nvSpPr>
          <p:cNvPr id="13" name="Text 7"/>
          <p:cNvSpPr/>
          <p:nvPr/>
        </p:nvSpPr>
        <p:spPr>
          <a:xfrm>
            <a:off x="10222992" y="2916936"/>
            <a:ext cx="3502152" cy="1362456"/>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Ongoing campaigns will encourage regular app usage and collect user feedback for improvement.</a:t>
            </a:r>
            <a:endParaRPr lang="en-US" sz="1780" dirty="0"/>
          </a:p>
        </p:txBody>
      </p:sp>
      <p:sp>
        <p:nvSpPr>
          <p:cNvPr id="14" name="Text 8"/>
          <p:cNvSpPr/>
          <p:nvPr/>
        </p:nvSpPr>
        <p:spPr>
          <a:xfrm>
            <a:off x="10222992" y="5129784"/>
            <a:ext cx="3502152" cy="713232"/>
          </a:xfrm>
          <a:prstGeom prst="rect">
            <a:avLst/>
          </a:prstGeom>
          <a:noFill/>
          <a:ln/>
        </p:spPr>
        <p:txBody>
          <a:bodyPr wrap="square" lIns="0" tIns="0" rIns="0" bIns="0" rtlCol="0" anchor="ctr"/>
          <a:lstStyle/>
          <a:p>
            <a:pPr marL="0" indent="0" algn="l">
              <a:lnSpc>
                <a:spcPts val="2790"/>
              </a:lnSpc>
              <a:buNone/>
            </a:pPr>
            <a:r>
              <a:rPr lang="en-US" sz="2230" dirty="0">
                <a:solidFill>
                  <a:srgbClr val="FFFFFF"/>
                </a:solidFill>
                <a:latin typeface="思源宋体-思源宋体-SemiBold" pitchFamily="34" charset="0"/>
                <a:ea typeface="思源宋体-思源宋体-SemiBold" pitchFamily="34" charset="-122"/>
                <a:cs typeface="思源宋体-思源宋体-SemiBold" pitchFamily="34" charset="-120"/>
              </a:rPr>
              <a:t>Partnerships with Campus Services</a:t>
            </a:r>
            <a:endParaRPr lang="en-US" sz="2230" dirty="0"/>
          </a:p>
        </p:txBody>
      </p:sp>
      <p:sp>
        <p:nvSpPr>
          <p:cNvPr id="15" name="Text 9"/>
          <p:cNvSpPr/>
          <p:nvPr/>
        </p:nvSpPr>
        <p:spPr>
          <a:xfrm>
            <a:off x="10222992" y="6089904"/>
            <a:ext cx="3502152" cy="1024128"/>
          </a:xfrm>
          <a:prstGeom prst="rect">
            <a:avLst/>
          </a:prstGeom>
          <a:noFill/>
          <a:ln/>
        </p:spPr>
        <p:txBody>
          <a:bodyPr wrap="square" lIns="0" tIns="0" rIns="0" bIns="0" rtlCol="0" anchor="ctr"/>
          <a:lstStyle/>
          <a:p>
            <a:pPr marL="0" indent="0" algn="l">
              <a:lnSpc>
                <a:spcPts val="2670"/>
              </a:lnSpc>
              <a:buNone/>
            </a:pPr>
            <a:r>
              <a:rPr lang="en-US" sz="1780" dirty="0">
                <a:solidFill>
                  <a:srgbClr val="FFFFFF"/>
                </a:solidFill>
                <a:latin typeface="思源宋体-思源宋体-Regular" pitchFamily="34" charset="0"/>
                <a:ea typeface="思源宋体-思源宋体-Regular" pitchFamily="34" charset="-122"/>
                <a:cs typeface="思源宋体-思源宋体-Regular" pitchFamily="34" charset="-120"/>
              </a:rPr>
              <a:t>Integration of campus services into the app creates a central hub for resources.</a:t>
            </a:r>
            <a:endParaRPr lang="en-US" sz="17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sp>
        <p:nvSpPr>
          <p:cNvPr id="4" name="Text 0"/>
          <p:cNvSpPr/>
          <p:nvPr/>
        </p:nvSpPr>
        <p:spPr>
          <a:xfrm>
            <a:off x="6647688" y="941832"/>
            <a:ext cx="7196328" cy="539496"/>
          </a:xfrm>
          <a:prstGeom prst="rect">
            <a:avLst/>
          </a:prstGeom>
          <a:noFill/>
          <a:ln/>
        </p:spPr>
        <p:txBody>
          <a:bodyPr wrap="none" lIns="0" tIns="0" rIns="0" bIns="0" rtlCol="0" anchor="ctr"/>
          <a:lstStyle/>
          <a:p>
            <a:pPr marL="0" indent="0" algn="l">
              <a:lnSpc>
                <a:spcPts val="4240"/>
              </a:lnSpc>
              <a:buNone/>
            </a:pPr>
            <a:r>
              <a:rPr lang="en-US" sz="3390" dirty="0">
                <a:solidFill>
                  <a:srgbClr val="FFFFFF"/>
                </a:solidFill>
                <a:latin typeface="思源宋体-思源宋体-SemiBold" pitchFamily="34" charset="0"/>
                <a:ea typeface="思源宋体-思源宋体-SemiBold" pitchFamily="34" charset="-122"/>
                <a:cs typeface="思源宋体-思源宋体-SemiBold" pitchFamily="34" charset="-120"/>
              </a:rPr>
              <a:t>Expected Outcomes</a:t>
            </a:r>
            <a:endParaRPr lang="en-US" sz="3390" dirty="0"/>
          </a:p>
        </p:txBody>
      </p:sp>
      <p:sp>
        <p:nvSpPr>
          <p:cNvPr id="5" name="Text 1"/>
          <p:cNvSpPr/>
          <p:nvPr/>
        </p:nvSpPr>
        <p:spPr>
          <a:xfrm>
            <a:off x="6867144" y="1938528"/>
            <a:ext cx="6766560" cy="338328"/>
          </a:xfrm>
          <a:prstGeom prst="rect">
            <a:avLst/>
          </a:prstGeom>
          <a:noFill/>
          <a:ln/>
        </p:spPr>
        <p:txBody>
          <a:bodyPr wrap="none" lIns="0" tIns="0" rIns="0" bIns="0" rtlCol="0" anchor="ctr"/>
          <a:lstStyle/>
          <a:p>
            <a:pPr marL="0" indent="0" algn="l">
              <a:lnSpc>
                <a:spcPts val="2650"/>
              </a:lnSpc>
              <a:buNone/>
            </a:pPr>
            <a:r>
              <a:rPr lang="en-US" sz="2120" dirty="0">
                <a:solidFill>
                  <a:srgbClr val="FFFFFF"/>
                </a:solidFill>
                <a:latin typeface="思源宋体-思源宋体-SemiBold" pitchFamily="34" charset="0"/>
                <a:ea typeface="思源宋体-思源宋体-SemiBold" pitchFamily="34" charset="-122"/>
                <a:cs typeface="思源宋体-思源宋体-SemiBold" pitchFamily="34" charset="-120"/>
              </a:rPr>
              <a:t>Enhanced Student Experience</a:t>
            </a:r>
            <a:endParaRPr lang="en-US" sz="2120" dirty="0"/>
          </a:p>
        </p:txBody>
      </p:sp>
      <p:sp>
        <p:nvSpPr>
          <p:cNvPr id="6" name="Text 2"/>
          <p:cNvSpPr/>
          <p:nvPr/>
        </p:nvSpPr>
        <p:spPr>
          <a:xfrm>
            <a:off x="6867144" y="2468880"/>
            <a:ext cx="6766560" cy="978408"/>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The primary goal of the app is to provide a seamless navigation experience for students, ultimately enhancing their academic performance and engagement on campus.</a:t>
            </a:r>
            <a:endParaRPr lang="en-US" sz="1690" dirty="0"/>
          </a:p>
        </p:txBody>
      </p:sp>
      <p:sp>
        <p:nvSpPr>
          <p:cNvPr id="7" name="Text 3"/>
          <p:cNvSpPr/>
          <p:nvPr/>
        </p:nvSpPr>
        <p:spPr>
          <a:xfrm>
            <a:off x="6867144" y="4087368"/>
            <a:ext cx="6766560" cy="338328"/>
          </a:xfrm>
          <a:prstGeom prst="rect">
            <a:avLst/>
          </a:prstGeom>
          <a:noFill/>
          <a:ln/>
        </p:spPr>
        <p:txBody>
          <a:bodyPr wrap="none" lIns="0" tIns="0" rIns="0" bIns="0" rtlCol="0" anchor="ctr"/>
          <a:lstStyle/>
          <a:p>
            <a:pPr marL="0" indent="0" algn="l">
              <a:lnSpc>
                <a:spcPts val="2650"/>
              </a:lnSpc>
              <a:buNone/>
            </a:pPr>
            <a:r>
              <a:rPr lang="en-US" sz="2120" dirty="0">
                <a:solidFill>
                  <a:srgbClr val="FFFFFF"/>
                </a:solidFill>
                <a:latin typeface="思源宋体-思源宋体-SemiBold" pitchFamily="34" charset="0"/>
                <a:ea typeface="思源宋体-思源宋体-SemiBold" pitchFamily="34" charset="-122"/>
                <a:cs typeface="思源宋体-思源宋体-SemiBold" pitchFamily="34" charset="-120"/>
              </a:rPr>
              <a:t>Increased Campus Familiarity</a:t>
            </a:r>
            <a:endParaRPr lang="en-US" sz="2120" dirty="0"/>
          </a:p>
        </p:txBody>
      </p:sp>
      <p:sp>
        <p:nvSpPr>
          <p:cNvPr id="8" name="Text 4"/>
          <p:cNvSpPr/>
          <p:nvPr/>
        </p:nvSpPr>
        <p:spPr>
          <a:xfrm>
            <a:off x="6867144" y="4617720"/>
            <a:ext cx="6766560" cy="649224"/>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With the app's assistance, students, especially newcomers, will gain a better understanding of the campus layout.</a:t>
            </a:r>
            <a:endParaRPr lang="en-US" sz="1690" dirty="0"/>
          </a:p>
        </p:txBody>
      </p:sp>
      <p:sp>
        <p:nvSpPr>
          <p:cNvPr id="9" name="Text 5"/>
          <p:cNvSpPr/>
          <p:nvPr/>
        </p:nvSpPr>
        <p:spPr>
          <a:xfrm>
            <a:off x="6867144" y="5907024"/>
            <a:ext cx="6766560" cy="338328"/>
          </a:xfrm>
          <a:prstGeom prst="rect">
            <a:avLst/>
          </a:prstGeom>
          <a:noFill/>
          <a:ln/>
        </p:spPr>
        <p:txBody>
          <a:bodyPr wrap="none" lIns="0" tIns="0" rIns="0" bIns="0" rtlCol="0" anchor="ctr"/>
          <a:lstStyle/>
          <a:p>
            <a:pPr marL="0" indent="0" algn="l">
              <a:lnSpc>
                <a:spcPts val="2650"/>
              </a:lnSpc>
              <a:buNone/>
            </a:pPr>
            <a:r>
              <a:rPr lang="en-US" sz="2120" dirty="0">
                <a:solidFill>
                  <a:srgbClr val="FFFFFF"/>
                </a:solidFill>
                <a:latin typeface="思源宋体-思源宋体-SemiBold" pitchFamily="34" charset="0"/>
                <a:ea typeface="思源宋体-思源宋体-SemiBold" pitchFamily="34" charset="-122"/>
                <a:cs typeface="思源宋体-思源宋体-SemiBold" pitchFamily="34" charset="-120"/>
              </a:rPr>
              <a:t>Ongoing Development and Improvement</a:t>
            </a:r>
            <a:endParaRPr lang="en-US" sz="2120" dirty="0"/>
          </a:p>
        </p:txBody>
      </p:sp>
      <p:sp>
        <p:nvSpPr>
          <p:cNvPr id="10" name="Text 6"/>
          <p:cNvSpPr/>
          <p:nvPr/>
        </p:nvSpPr>
        <p:spPr>
          <a:xfrm>
            <a:off x="6867144" y="6437376"/>
            <a:ext cx="6766560" cy="649224"/>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Through continuous feedback and updates, the app will evolve to meet the changing needs of the student body.</a:t>
            </a:r>
            <a:endParaRPr lang="en-US" sz="169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95528" y="1819656"/>
            <a:ext cx="8074152" cy="1545336"/>
          </a:xfrm>
          <a:prstGeom prst="rect">
            <a:avLst/>
          </a:prstGeom>
        </p:spPr>
      </p:pic>
      <p:pic>
        <p:nvPicPr>
          <p:cNvPr id="5" name="Image 3" descr="preencoded.png"/>
          <p:cNvPicPr>
            <a:picLocks noChangeAspect="1"/>
          </p:cNvPicPr>
          <p:nvPr/>
        </p:nvPicPr>
        <p:blipFill>
          <a:blip r:embed="rId6"/>
          <a:stretch>
            <a:fillRect/>
          </a:stretch>
        </p:blipFill>
        <p:spPr>
          <a:xfrm>
            <a:off x="795528" y="3575304"/>
            <a:ext cx="8074152" cy="1874520"/>
          </a:xfrm>
          <a:prstGeom prst="rect">
            <a:avLst/>
          </a:prstGeom>
        </p:spPr>
      </p:pic>
      <p:pic>
        <p:nvPicPr>
          <p:cNvPr id="6" name="Image 4" descr="preencoded.png"/>
          <p:cNvPicPr>
            <a:picLocks noChangeAspect="1"/>
          </p:cNvPicPr>
          <p:nvPr/>
        </p:nvPicPr>
        <p:blipFill>
          <a:blip r:embed="rId5"/>
          <a:stretch>
            <a:fillRect/>
          </a:stretch>
        </p:blipFill>
        <p:spPr>
          <a:xfrm>
            <a:off x="795528" y="5660136"/>
            <a:ext cx="8074152" cy="1545336"/>
          </a:xfrm>
          <a:prstGeom prst="rect">
            <a:avLst/>
          </a:prstGeom>
        </p:spPr>
      </p:pic>
      <p:sp>
        <p:nvSpPr>
          <p:cNvPr id="7" name="Text 0"/>
          <p:cNvSpPr/>
          <p:nvPr/>
        </p:nvSpPr>
        <p:spPr>
          <a:xfrm>
            <a:off x="795528" y="1042416"/>
            <a:ext cx="8074152" cy="539496"/>
          </a:xfrm>
          <a:prstGeom prst="rect">
            <a:avLst/>
          </a:prstGeom>
          <a:noFill/>
          <a:ln/>
        </p:spPr>
        <p:txBody>
          <a:bodyPr wrap="none" lIns="0" tIns="0" rIns="0" bIns="0" rtlCol="0" anchor="ctr"/>
          <a:lstStyle/>
          <a:p>
            <a:pPr marL="0" indent="0" algn="l">
              <a:lnSpc>
                <a:spcPts val="4240"/>
              </a:lnSpc>
              <a:buNone/>
            </a:pPr>
            <a:r>
              <a:rPr lang="en-US" sz="3390" dirty="0">
                <a:solidFill>
                  <a:srgbClr val="FFFFFF"/>
                </a:solidFill>
                <a:latin typeface="思源宋体-思源宋体-SemiBold" pitchFamily="34" charset="0"/>
                <a:ea typeface="思源宋体-思源宋体-SemiBold" pitchFamily="34" charset="-122"/>
                <a:cs typeface="思源宋体-思源宋体-SemiBold" pitchFamily="34" charset="-120"/>
              </a:rPr>
              <a:t>Conclusion</a:t>
            </a:r>
            <a:endParaRPr lang="en-US" sz="3390" dirty="0"/>
          </a:p>
        </p:txBody>
      </p:sp>
      <p:sp>
        <p:nvSpPr>
          <p:cNvPr id="8" name="Text 1"/>
          <p:cNvSpPr/>
          <p:nvPr/>
        </p:nvSpPr>
        <p:spPr>
          <a:xfrm>
            <a:off x="1014984" y="2039112"/>
            <a:ext cx="7644384" cy="338328"/>
          </a:xfrm>
          <a:prstGeom prst="rect">
            <a:avLst/>
          </a:prstGeom>
          <a:noFill/>
          <a:ln/>
        </p:spPr>
        <p:txBody>
          <a:bodyPr wrap="none" lIns="0" tIns="0" rIns="0" bIns="0" rtlCol="0" anchor="ctr"/>
          <a:lstStyle/>
          <a:p>
            <a:pPr marL="0" indent="0" algn="l">
              <a:lnSpc>
                <a:spcPts val="2650"/>
              </a:lnSpc>
              <a:buNone/>
            </a:pPr>
            <a:r>
              <a:rPr lang="en-US" sz="2120" dirty="0">
                <a:solidFill>
                  <a:srgbClr val="FFFFFF"/>
                </a:solidFill>
                <a:latin typeface="思源宋体-思源宋体-SemiBold" pitchFamily="34" charset="0"/>
                <a:ea typeface="思源宋体-思源宋体-SemiBold" pitchFamily="34" charset="-122"/>
                <a:cs typeface="思源宋体-思源宋体-SemiBold" pitchFamily="34" charset="-120"/>
              </a:rPr>
              <a:t>Addressing a Critical Need</a:t>
            </a:r>
            <a:endParaRPr lang="en-US" sz="2120" dirty="0"/>
          </a:p>
        </p:txBody>
      </p:sp>
      <p:sp>
        <p:nvSpPr>
          <p:cNvPr id="9" name="Text 2"/>
          <p:cNvSpPr/>
          <p:nvPr/>
        </p:nvSpPr>
        <p:spPr>
          <a:xfrm>
            <a:off x="1014984" y="2505456"/>
            <a:ext cx="7644384" cy="649224"/>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The proposed mobile app aims at addressing critical gaps in navigation and information access that many university students face today.</a:t>
            </a:r>
            <a:endParaRPr lang="en-US" sz="1690" dirty="0"/>
          </a:p>
        </p:txBody>
      </p:sp>
      <p:sp>
        <p:nvSpPr>
          <p:cNvPr id="10" name="Text 3"/>
          <p:cNvSpPr/>
          <p:nvPr/>
        </p:nvSpPr>
        <p:spPr>
          <a:xfrm>
            <a:off x="1014984" y="3794760"/>
            <a:ext cx="7644384" cy="338328"/>
          </a:xfrm>
          <a:prstGeom prst="rect">
            <a:avLst/>
          </a:prstGeom>
          <a:noFill/>
          <a:ln/>
        </p:spPr>
        <p:txBody>
          <a:bodyPr wrap="none" lIns="0" tIns="0" rIns="0" bIns="0" rtlCol="0" anchor="ctr"/>
          <a:lstStyle/>
          <a:p>
            <a:pPr marL="0" indent="0" algn="l">
              <a:lnSpc>
                <a:spcPts val="2650"/>
              </a:lnSpc>
              <a:buNone/>
            </a:pPr>
            <a:r>
              <a:rPr lang="en-US" sz="2120" dirty="0">
                <a:solidFill>
                  <a:srgbClr val="FFFFFF"/>
                </a:solidFill>
                <a:latin typeface="思源宋体-思源宋体-SemiBold" pitchFamily="34" charset="0"/>
                <a:ea typeface="思源宋体-思源宋体-SemiBold" pitchFamily="34" charset="-122"/>
                <a:cs typeface="思源宋体-思源宋体-SemiBold" pitchFamily="34" charset="-120"/>
              </a:rPr>
              <a:t>Supporting the Student Journey</a:t>
            </a:r>
            <a:endParaRPr lang="en-US" sz="2120" dirty="0"/>
          </a:p>
        </p:txBody>
      </p:sp>
      <p:sp>
        <p:nvSpPr>
          <p:cNvPr id="11" name="Text 4"/>
          <p:cNvSpPr/>
          <p:nvPr/>
        </p:nvSpPr>
        <p:spPr>
          <a:xfrm>
            <a:off x="1014984" y="4261104"/>
            <a:ext cx="7644384" cy="978408"/>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By empowering students with real-time information and precise navigation tools, the app plays a crucial role in supporting their academic journey.</a:t>
            </a:r>
            <a:endParaRPr lang="en-US" sz="1690" dirty="0"/>
          </a:p>
        </p:txBody>
      </p:sp>
      <p:sp>
        <p:nvSpPr>
          <p:cNvPr id="12" name="Text 5"/>
          <p:cNvSpPr/>
          <p:nvPr/>
        </p:nvSpPr>
        <p:spPr>
          <a:xfrm>
            <a:off x="1014984" y="5870448"/>
            <a:ext cx="7644384" cy="338328"/>
          </a:xfrm>
          <a:prstGeom prst="rect">
            <a:avLst/>
          </a:prstGeom>
          <a:noFill/>
          <a:ln/>
        </p:spPr>
        <p:txBody>
          <a:bodyPr wrap="none" lIns="0" tIns="0" rIns="0" bIns="0" rtlCol="0" anchor="ctr"/>
          <a:lstStyle/>
          <a:p>
            <a:pPr marL="0" indent="0" algn="l">
              <a:lnSpc>
                <a:spcPts val="2650"/>
              </a:lnSpc>
              <a:buNone/>
            </a:pPr>
            <a:r>
              <a:rPr lang="en-US" sz="2120" dirty="0">
                <a:solidFill>
                  <a:srgbClr val="FFFFFF"/>
                </a:solidFill>
                <a:latin typeface="思源宋体-思源宋体-SemiBold" pitchFamily="34" charset="0"/>
                <a:ea typeface="思源宋体-思源宋体-SemiBold" pitchFamily="34" charset="-122"/>
                <a:cs typeface="思源宋体-思源宋体-SemiBold" pitchFamily="34" charset="-120"/>
              </a:rPr>
              <a:t>Future Directions</a:t>
            </a:r>
            <a:endParaRPr lang="en-US" sz="2120" dirty="0"/>
          </a:p>
        </p:txBody>
      </p:sp>
      <p:sp>
        <p:nvSpPr>
          <p:cNvPr id="13" name="Text 6"/>
          <p:cNvSpPr/>
          <p:nvPr/>
        </p:nvSpPr>
        <p:spPr>
          <a:xfrm>
            <a:off x="1014984" y="6336792"/>
            <a:ext cx="7644384" cy="649224"/>
          </a:xfrm>
          <a:prstGeom prst="rect">
            <a:avLst/>
          </a:prstGeom>
          <a:noFill/>
          <a:ln/>
        </p:spPr>
        <p:txBody>
          <a:bodyPr wrap="square" lIns="0" tIns="0" rIns="0" bIns="0" rtlCol="0" anchor="ctr"/>
          <a:lstStyle/>
          <a:p>
            <a:pPr marL="0" indent="0" algn="l">
              <a:lnSpc>
                <a:spcPts val="2540"/>
              </a:lnSpc>
              <a:buNone/>
            </a:pPr>
            <a:r>
              <a:rPr lang="en-US" sz="1690" dirty="0">
                <a:solidFill>
                  <a:srgbClr val="FFFFFF"/>
                </a:solidFill>
                <a:latin typeface="思源宋体-思源宋体-Regular" pitchFamily="34" charset="0"/>
                <a:ea typeface="思源宋体-思源宋体-Regular" pitchFamily="34" charset="-122"/>
                <a:cs typeface="思源宋体-思源宋体-Regular" pitchFamily="34" charset="-120"/>
              </a:rPr>
              <a:t>Future initiatives may include expanding the app's functionality to support alumni and faculty in navigating the campus.</a:t>
            </a:r>
            <a:endParaRPr lang="en-US" sz="169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654</Words>
  <Application>Microsoft Office PowerPoint</Application>
  <PresentationFormat>Custom</PresentationFormat>
  <Paragraphs>89</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Cambria Math</vt:lpstr>
      <vt:lpstr>Times New Roman</vt:lpstr>
      <vt:lpstr>思源宋体-思源宋体-Regular</vt:lpstr>
      <vt:lpstr>思源宋体-思源宋体-SemiBold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ESSM</cp:lastModifiedBy>
  <cp:revision>4</cp:revision>
  <dcterms:created xsi:type="dcterms:W3CDTF">2025-10-30T09:23:48Z</dcterms:created>
  <dcterms:modified xsi:type="dcterms:W3CDTF">2025-10-30T10:46:14Z</dcterms:modified>
</cp:coreProperties>
</file>